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5"/>
  </p:sldMasterIdLst>
  <p:notesMasterIdLst>
    <p:notesMasterId r:id="rId14"/>
  </p:notesMasterIdLst>
  <p:sldIdLst>
    <p:sldId id="256" r:id="rId6"/>
    <p:sldId id="265" r:id="rId7"/>
    <p:sldId id="264" r:id="rId8"/>
    <p:sldId id="257" r:id="rId9"/>
    <p:sldId id="262" r:id="rId10"/>
    <p:sldId id="259" r:id="rId11"/>
    <p:sldId id="260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74119E2-914C-4D8B-9031-45AA6E8B06FE}">
          <p14:sldIdLst>
            <p14:sldId id="256"/>
            <p14:sldId id="265"/>
            <p14:sldId id="264"/>
            <p14:sldId id="257"/>
            <p14:sldId id="262"/>
            <p14:sldId id="259"/>
            <p14:sldId id="260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id Hill" initials="DH" lastIdx="4" clrIdx="0">
    <p:extLst>
      <p:ext uri="{19B8F6BF-5375-455C-9EA6-DF929625EA0E}">
        <p15:presenceInfo xmlns:p15="http://schemas.microsoft.com/office/powerpoint/2012/main" userId="David Hill" providerId="None"/>
      </p:ext>
    </p:extLst>
  </p:cmAuthor>
  <p:cmAuthor id="2" name="Rizvi, Siama" initials="RS" lastIdx="3" clrIdx="1">
    <p:extLst>
      <p:ext uri="{19B8F6BF-5375-455C-9EA6-DF929625EA0E}">
        <p15:presenceInfo xmlns:p15="http://schemas.microsoft.com/office/powerpoint/2012/main" userId="S::RIZVI@MITRE.ORG::a30a8b9a-5391-4b15-b2e0-f92c41bca009" providerId="AD"/>
      </p:ext>
    </p:extLst>
  </p:cmAuthor>
  <p:cmAuthor id="3" name="Skopac, Jessica S" initials="SJS" lastIdx="5" clrIdx="2">
    <p:extLst>
      <p:ext uri="{19B8F6BF-5375-455C-9EA6-DF929625EA0E}">
        <p15:presenceInfo xmlns:p15="http://schemas.microsoft.com/office/powerpoint/2012/main" userId="S::JSKOPAC@MITRE.ORG::634fd837-4742-4121-9b4d-8524b41d1858" providerId="AD"/>
      </p:ext>
    </p:extLst>
  </p:cmAuthor>
  <p:cmAuthor id="4" name="Beth Connor" initials="BC" lastIdx="2" clrIdx="3">
    <p:extLst>
      <p:ext uri="{19B8F6BF-5375-455C-9EA6-DF929625EA0E}">
        <p15:presenceInfo xmlns:p15="http://schemas.microsoft.com/office/powerpoint/2012/main" userId="S-1-5-21-4095628063-3556742122-3606576086-14051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F1FB"/>
    <a:srgbClr val="CDE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382" autoAdjust="0"/>
    <p:restoredTop sz="81461" autoAdjust="0"/>
  </p:normalViewPr>
  <p:slideViewPr>
    <p:cSldViewPr snapToGrid="0">
      <p:cViewPr varScale="1">
        <p:scale>
          <a:sx n="100" d="100"/>
          <a:sy n="100" d="100"/>
        </p:scale>
        <p:origin x="272" y="160"/>
      </p:cViewPr>
      <p:guideLst/>
    </p:cSldViewPr>
  </p:slideViewPr>
  <p:outlineViewPr>
    <p:cViewPr>
      <p:scale>
        <a:sx n="33" d="100"/>
        <a:sy n="33" d="100"/>
      </p:scale>
      <p:origin x="0" y="-38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2"/>
    </p:cViewPr>
  </p:sorterViewPr>
  <p:notesViewPr>
    <p:cSldViewPr snapToGrid="0">
      <p:cViewPr varScale="1">
        <p:scale>
          <a:sx n="50" d="100"/>
          <a:sy n="50" d="100"/>
        </p:scale>
        <p:origin x="2476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FF2F1-9816-4810-99E9-917DBE7452C4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796C6-5CA3-403A-8CC5-DDBC3C5788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920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F796C6-5CA3-403A-8CC5-DDBC3C5788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557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7210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20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155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61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87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57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302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59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7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13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97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2A7514C-7CD9-4185-AC72-FEAE0056B3F3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348612-CAF6-46C0-B59B-85173CB15BE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179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build.fhir.org/ig/HL7/US-Core-R4/StructureDefinition-us-core-practitioner.html" TargetMode="External"/><Relationship Id="rId13" Type="http://schemas.openxmlformats.org/officeDocument/2006/relationships/hyperlink" Target="https://build.fhir.org/ig/HL7/US-Core-R4/StructureDefinition-us-core-allergyintolerance.html" TargetMode="External"/><Relationship Id="rId3" Type="http://schemas.openxmlformats.org/officeDocument/2006/relationships/hyperlink" Target="https://www.hl7.org/fhir/observation.html" TargetMode="External"/><Relationship Id="rId7" Type="http://schemas.openxmlformats.org/officeDocument/2006/relationships/hyperlink" Target="https://www.hl7.org/fhir/composition.html" TargetMode="External"/><Relationship Id="rId12" Type="http://schemas.openxmlformats.org/officeDocument/2006/relationships/hyperlink" Target="https://build.fhir.org/ig/HL7/US-Core-R4/StructureDefinition-us-core-medicationstatement.html" TargetMode="External"/><Relationship Id="rId2" Type="http://schemas.openxmlformats.org/officeDocument/2006/relationships/hyperlink" Target="https://www.hl7.org/fhir/us/core/StructureDefinition-us-core-condition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hl7.org/fhir/document-example-dischargesummary.json.html" TargetMode="External"/><Relationship Id="rId11" Type="http://schemas.openxmlformats.org/officeDocument/2006/relationships/hyperlink" Target="https://build.fhir.org/ig/HL7/US-Core-R4/StructureDefinition-us-core-medicationrequest.html" TargetMode="External"/><Relationship Id="rId5" Type="http://schemas.openxmlformats.org/officeDocument/2006/relationships/hyperlink" Target="https://www.hl7.org/fhir/bundle.html" TargetMode="External"/><Relationship Id="rId10" Type="http://schemas.openxmlformats.org/officeDocument/2006/relationships/hyperlink" Target="https://build.fhir.org/ig/HL7/US-Core-R4/StructureDefinition-us-core-encounter.html" TargetMode="External"/><Relationship Id="rId4" Type="http://schemas.openxmlformats.org/officeDocument/2006/relationships/hyperlink" Target="https://www.hl7.org/fhir/clinicalimpression.html" TargetMode="External"/><Relationship Id="rId9" Type="http://schemas.openxmlformats.org/officeDocument/2006/relationships/hyperlink" Target="https://build.fhir.org/ig/HL7/US-Core-R4/StructureDefinition-us-core-patient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hl7.org/fhir/us/ccda/StructureDefinition-CCDA-on-FHIR-Discharge-Summary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F945-37B5-48A0-AA57-292CE89710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Functional Status Use Case Data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506A0-036E-4271-A628-133874C0C0A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Pacio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393590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36D5D6-5943-4A49-BD80-3A6079AD2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1206" y="38100"/>
            <a:ext cx="7429587" cy="63045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9920C1-39C5-2746-BD70-BD9E2C6FF6C8}"/>
              </a:ext>
            </a:extLst>
          </p:cNvPr>
          <p:cNvSpPr txBox="1"/>
          <p:nvPr/>
        </p:nvSpPr>
        <p:spPr>
          <a:xfrm>
            <a:off x="499035" y="586286"/>
            <a:ext cx="6179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Resources are the Building Blocks of FHIR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2BE5BE-7878-094D-B70E-A1F67C179E65}"/>
              </a:ext>
            </a:extLst>
          </p:cNvPr>
          <p:cNvSpPr txBox="1"/>
          <p:nvPr/>
        </p:nvSpPr>
        <p:spPr>
          <a:xfrm>
            <a:off x="977900" y="5664200"/>
            <a:ext cx="4795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Introduction to FHIR</a:t>
            </a:r>
            <a:r>
              <a:rPr lang="en-US" baseline="30000" dirty="0"/>
              <a:t>TM</a:t>
            </a:r>
            <a:r>
              <a:rPr lang="en-US" dirty="0"/>
              <a:t> – Grahame Grieve</a:t>
            </a:r>
          </a:p>
        </p:txBody>
      </p:sp>
    </p:spTree>
    <p:extLst>
      <p:ext uri="{BB962C8B-B14F-4D97-AF65-F5344CB8AC3E}">
        <p14:creationId xmlns:p14="http://schemas.microsoft.com/office/powerpoint/2010/main" val="1787864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77747B7-32D1-5B4F-9845-F2B3FCC7658C}"/>
              </a:ext>
            </a:extLst>
          </p:cNvPr>
          <p:cNvSpPr/>
          <p:nvPr/>
        </p:nvSpPr>
        <p:spPr>
          <a:xfrm>
            <a:off x="5053554" y="2848523"/>
            <a:ext cx="2249170" cy="1130300"/>
          </a:xfrm>
          <a:prstGeom prst="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FunctionalStatus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DC7F6C7-A1F2-F745-A78C-848FC0EABA43}"/>
              </a:ext>
            </a:extLst>
          </p:cNvPr>
          <p:cNvSpPr/>
          <p:nvPr/>
        </p:nvSpPr>
        <p:spPr>
          <a:xfrm>
            <a:off x="2074849" y="4801148"/>
            <a:ext cx="2249170" cy="1130300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 Core Condition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8B3A17-14D7-3849-8B7F-352750625B9E}"/>
              </a:ext>
            </a:extLst>
          </p:cNvPr>
          <p:cNvSpPr/>
          <p:nvPr/>
        </p:nvSpPr>
        <p:spPr>
          <a:xfrm>
            <a:off x="5046649" y="4801148"/>
            <a:ext cx="2249170" cy="11303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Observation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8C7600-DF8F-974E-ADD9-A03AAA7309DE}"/>
              </a:ext>
            </a:extLst>
          </p:cNvPr>
          <p:cNvSpPr/>
          <p:nvPr/>
        </p:nvSpPr>
        <p:spPr>
          <a:xfrm>
            <a:off x="7958797" y="4814837"/>
            <a:ext cx="2249170" cy="113030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Clinical Impression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4DE3F6-3AF8-C34A-B570-2BE0BBF1CB47}"/>
              </a:ext>
            </a:extLst>
          </p:cNvPr>
          <p:cNvSpPr/>
          <p:nvPr/>
        </p:nvSpPr>
        <p:spPr>
          <a:xfrm>
            <a:off x="8422540" y="2848523"/>
            <a:ext cx="2044700" cy="11303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CognitiveStatus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7A8D7D-E737-734F-9B36-8398D147C1E2}"/>
              </a:ext>
            </a:extLst>
          </p:cNvPr>
          <p:cNvSpPr/>
          <p:nvPr/>
        </p:nvSpPr>
        <p:spPr>
          <a:xfrm>
            <a:off x="1483712" y="912863"/>
            <a:ext cx="9287381" cy="97616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Bundle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1425AF-5CED-C74A-84DB-224B3308CE7E}"/>
              </a:ext>
            </a:extLst>
          </p:cNvPr>
          <p:cNvSpPr txBox="1"/>
          <p:nvPr/>
        </p:nvSpPr>
        <p:spPr>
          <a:xfrm>
            <a:off x="3693017" y="133595"/>
            <a:ext cx="4868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FHIR Discharge Summary</a:t>
            </a:r>
            <a:endParaRPr lang="en-US" sz="3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EFB1845-FFC1-7546-80D5-C70EB8E6D5B5}"/>
              </a:ext>
            </a:extLst>
          </p:cNvPr>
          <p:cNvGrpSpPr/>
          <p:nvPr/>
        </p:nvGrpSpPr>
        <p:grpSpPr>
          <a:xfrm>
            <a:off x="10717989" y="3317788"/>
            <a:ext cx="896620" cy="168910"/>
            <a:chOff x="1384300" y="3009900"/>
            <a:chExt cx="896620" cy="168910"/>
          </a:xfrm>
          <a:solidFill>
            <a:schemeClr val="bg1">
              <a:lumMod val="50000"/>
            </a:schemeClr>
          </a:solidFill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104860B-46D6-1846-A78C-9A024C4F2F30}"/>
                </a:ext>
              </a:extLst>
            </p:cNvPr>
            <p:cNvSpPr/>
            <p:nvPr/>
          </p:nvSpPr>
          <p:spPr>
            <a:xfrm>
              <a:off x="1384300" y="3009900"/>
              <a:ext cx="165100" cy="1651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B761AB9-E52D-C545-A09B-EA7FBD869EF8}"/>
                </a:ext>
              </a:extLst>
            </p:cNvPr>
            <p:cNvSpPr/>
            <p:nvPr/>
          </p:nvSpPr>
          <p:spPr>
            <a:xfrm>
              <a:off x="1750060" y="3009900"/>
              <a:ext cx="165100" cy="1651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9EE3979-919F-DE47-B960-23DFE256F365}"/>
                </a:ext>
              </a:extLst>
            </p:cNvPr>
            <p:cNvSpPr/>
            <p:nvPr/>
          </p:nvSpPr>
          <p:spPr>
            <a:xfrm>
              <a:off x="2115820" y="3013710"/>
              <a:ext cx="165100" cy="1651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C36EE7B-32D2-AE46-ADE5-B2FD5B2600BC}"/>
              </a:ext>
            </a:extLst>
          </p:cNvPr>
          <p:cNvSpPr/>
          <p:nvPr/>
        </p:nvSpPr>
        <p:spPr>
          <a:xfrm>
            <a:off x="2335801" y="4984028"/>
            <a:ext cx="2249170" cy="1130300"/>
          </a:xfrm>
          <a:prstGeom prst="rect">
            <a:avLst/>
          </a:prstGeom>
          <a:solidFill>
            <a:srgbClr val="7030A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 Core Condition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7BD86A6-37E7-E643-811E-5CA76C581763}"/>
              </a:ext>
            </a:extLst>
          </p:cNvPr>
          <p:cNvSpPr/>
          <p:nvPr/>
        </p:nvSpPr>
        <p:spPr>
          <a:xfrm>
            <a:off x="5332733" y="4994188"/>
            <a:ext cx="2249170" cy="1130300"/>
          </a:xfrm>
          <a:prstGeom prst="rect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Observation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BB0F29E-F5BC-C54F-BDA4-730A405992CF}"/>
              </a:ext>
            </a:extLst>
          </p:cNvPr>
          <p:cNvSpPr/>
          <p:nvPr/>
        </p:nvSpPr>
        <p:spPr>
          <a:xfrm>
            <a:off x="8192477" y="5007877"/>
            <a:ext cx="2249170" cy="113030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Clinical Impression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6BB74A9-C7C0-BA42-BF97-3EB6A0CE8435}"/>
              </a:ext>
            </a:extLst>
          </p:cNvPr>
          <p:cNvCxnSpPr>
            <a:cxnSpLocks/>
            <a:endCxn id="4" idx="0"/>
          </p:cNvCxnSpPr>
          <p:nvPr/>
        </p:nvCxnSpPr>
        <p:spPr>
          <a:xfrm>
            <a:off x="6178139" y="1871208"/>
            <a:ext cx="0" cy="977315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09099760-8C19-A64B-A041-E4A9E45EAD78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7439529" y="1867343"/>
            <a:ext cx="2005361" cy="981180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436E5F0D-C01F-4B45-9C73-B9843B9A11C9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199434" y="3985173"/>
            <a:ext cx="2434231" cy="815975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3A4A22C-BB69-B14C-85ED-023EC1D6AC6B}"/>
              </a:ext>
            </a:extLst>
          </p:cNvPr>
          <p:cNvCxnSpPr>
            <a:stCxn id="4" idx="2"/>
            <a:endCxn id="7" idx="0"/>
          </p:cNvCxnSpPr>
          <p:nvPr/>
        </p:nvCxnSpPr>
        <p:spPr>
          <a:xfrm flipH="1">
            <a:off x="6171234" y="3978823"/>
            <a:ext cx="6905" cy="822325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47083E69-A3BB-8744-A150-FB593FF4FC14}"/>
              </a:ext>
            </a:extLst>
          </p:cNvPr>
          <p:cNvCxnSpPr>
            <a:cxnSpLocks/>
            <a:endCxn id="8" idx="0"/>
          </p:cNvCxnSpPr>
          <p:nvPr/>
        </p:nvCxnSpPr>
        <p:spPr>
          <a:xfrm>
            <a:off x="6704255" y="3991523"/>
            <a:ext cx="2379127" cy="823314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BD8308E1-151C-BC47-A668-E3FE369AEEA0}"/>
              </a:ext>
            </a:extLst>
          </p:cNvPr>
          <p:cNvSpPr/>
          <p:nvPr/>
        </p:nvSpPr>
        <p:spPr>
          <a:xfrm>
            <a:off x="8317704" y="1438178"/>
            <a:ext cx="2044700" cy="45085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Signature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9A9BA303-CCE7-CE4F-9CA8-1E92ABEFA2D4}"/>
              </a:ext>
            </a:extLst>
          </p:cNvPr>
          <p:cNvSpPr txBox="1"/>
          <p:nvPr/>
        </p:nvSpPr>
        <p:spPr>
          <a:xfrm>
            <a:off x="690923" y="2766728"/>
            <a:ext cx="13740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Composition</a:t>
            </a:r>
            <a:endParaRPr lang="en-US" dirty="0"/>
          </a:p>
          <a:p>
            <a:pPr algn="ctr"/>
            <a:r>
              <a:rPr lang="en-US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Practitioner</a:t>
            </a:r>
            <a:endParaRPr lang="en-US" dirty="0"/>
          </a:p>
          <a:p>
            <a:pPr algn="ctr"/>
            <a:r>
              <a:rPr lang="en-US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Patient</a:t>
            </a:r>
            <a:endParaRPr lang="en-US" dirty="0"/>
          </a:p>
          <a:p>
            <a:pPr algn="ctr"/>
            <a:r>
              <a:rPr lang="en-US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Encounter</a:t>
            </a:r>
            <a:endParaRPr lang="en-US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7D49893-76C7-6E4D-8A7E-77EECE3F1B7C}"/>
              </a:ext>
            </a:extLst>
          </p:cNvPr>
          <p:cNvSpPr txBox="1"/>
          <p:nvPr/>
        </p:nvSpPr>
        <p:spPr>
          <a:xfrm>
            <a:off x="2199065" y="2766727"/>
            <a:ext cx="22774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Observation</a:t>
            </a:r>
            <a:endParaRPr lang="en-US" dirty="0"/>
          </a:p>
          <a:p>
            <a:pPr algn="ctr"/>
            <a:r>
              <a:rPr lang="en-US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MedicationRequest</a:t>
            </a:r>
            <a:endParaRPr lang="en-US" dirty="0"/>
          </a:p>
          <a:p>
            <a:pPr algn="ctr"/>
            <a:r>
              <a:rPr lang="en-US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MedicationStatement</a:t>
            </a:r>
            <a:endParaRPr lang="en-US" dirty="0"/>
          </a:p>
          <a:p>
            <a:pPr algn="ctr"/>
            <a:r>
              <a:rPr lang="en-US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AllergyIntolerance</a:t>
            </a:r>
            <a:endParaRPr lang="en-US" dirty="0"/>
          </a:p>
        </p:txBody>
      </p:sp>
      <p:sp>
        <p:nvSpPr>
          <p:cNvPr id="66" name="Right Bracket 65">
            <a:extLst>
              <a:ext uri="{FF2B5EF4-FFF2-40B4-BE49-F238E27FC236}">
                <a16:creationId xmlns:a16="http://schemas.microsoft.com/office/drawing/2014/main" id="{34CF8565-32AF-104F-89BF-EE54D71BD759}"/>
              </a:ext>
            </a:extLst>
          </p:cNvPr>
          <p:cNvSpPr/>
          <p:nvPr/>
        </p:nvSpPr>
        <p:spPr>
          <a:xfrm rot="16200000">
            <a:off x="2408144" y="914253"/>
            <a:ext cx="262060" cy="3668714"/>
          </a:xfrm>
          <a:prstGeom prst="rightBracket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9B1A35C-8549-D448-964F-BE0774706DF3}"/>
              </a:ext>
            </a:extLst>
          </p:cNvPr>
          <p:cNvCxnSpPr>
            <a:cxnSpLocks/>
            <a:endCxn id="66" idx="2"/>
          </p:cNvCxnSpPr>
          <p:nvPr/>
        </p:nvCxnSpPr>
        <p:spPr>
          <a:xfrm flipH="1">
            <a:off x="2539174" y="1889028"/>
            <a:ext cx="2234651" cy="728552"/>
          </a:xfrm>
          <a:prstGeom prst="straightConnector1">
            <a:avLst/>
          </a:prstGeom>
          <a:ln w="317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Oval 74">
            <a:extLst>
              <a:ext uri="{FF2B5EF4-FFF2-40B4-BE49-F238E27FC236}">
                <a16:creationId xmlns:a16="http://schemas.microsoft.com/office/drawing/2014/main" id="{0053C00F-787D-F64C-962F-44507F1BB185}"/>
              </a:ext>
            </a:extLst>
          </p:cNvPr>
          <p:cNvSpPr/>
          <p:nvPr/>
        </p:nvSpPr>
        <p:spPr>
          <a:xfrm>
            <a:off x="4597363" y="2601537"/>
            <a:ext cx="3184972" cy="164962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1971FE0D-C9D8-7347-979C-FDAEE88F2A1A}"/>
              </a:ext>
            </a:extLst>
          </p:cNvPr>
          <p:cNvSpPr/>
          <p:nvPr/>
        </p:nvSpPr>
        <p:spPr>
          <a:xfrm>
            <a:off x="1153382" y="4283242"/>
            <a:ext cx="10071539" cy="24384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341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3BEC81D-DE35-C044-BCD6-72DAE88B57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7741177"/>
              </p:ext>
            </p:extLst>
          </p:nvPr>
        </p:nvGraphicFramePr>
        <p:xfrm>
          <a:off x="1097280" y="1839804"/>
          <a:ext cx="10058400" cy="36515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6363">
                  <a:extLst>
                    <a:ext uri="{9D8B030D-6E8A-4147-A177-3AD203B41FA5}">
                      <a16:colId xmlns:a16="http://schemas.microsoft.com/office/drawing/2014/main" val="2611254930"/>
                    </a:ext>
                  </a:extLst>
                </a:gridCol>
                <a:gridCol w="1244476">
                  <a:extLst>
                    <a:ext uri="{9D8B030D-6E8A-4147-A177-3AD203B41FA5}">
                      <a16:colId xmlns:a16="http://schemas.microsoft.com/office/drawing/2014/main" val="3294387057"/>
                    </a:ext>
                  </a:extLst>
                </a:gridCol>
                <a:gridCol w="3733429">
                  <a:extLst>
                    <a:ext uri="{9D8B030D-6E8A-4147-A177-3AD203B41FA5}">
                      <a16:colId xmlns:a16="http://schemas.microsoft.com/office/drawing/2014/main" val="3462329282"/>
                    </a:ext>
                  </a:extLst>
                </a:gridCol>
                <a:gridCol w="3604132">
                  <a:extLst>
                    <a:ext uri="{9D8B030D-6E8A-4147-A177-3AD203B41FA5}">
                      <a16:colId xmlns:a16="http://schemas.microsoft.com/office/drawing/2014/main" val="3952083154"/>
                    </a:ext>
                  </a:extLst>
                </a:gridCol>
              </a:tblGrid>
              <a:tr h="36551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Cardinality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Description/Constraints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8873843"/>
                  </a:ext>
                </a:extLst>
              </a:tr>
              <a:tr h="391879"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Narrative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3164528"/>
                  </a:ext>
                </a:extLst>
              </a:tr>
              <a:tr h="425072">
                <a:tc>
                  <a:txBody>
                    <a:bodyPr/>
                    <a:lstStyle/>
                    <a:p>
                      <a:r>
                        <a:rPr lang="en-US" dirty="0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working | snapshot | changes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684772"/>
                  </a:ext>
                </a:extLst>
              </a:tr>
              <a:tr h="583239">
                <a:tc>
                  <a:txBody>
                    <a:bodyPr/>
                    <a:lstStyle/>
                    <a:p>
                      <a:r>
                        <a:rPr lang="en-US" dirty="0"/>
                        <a:t>orderedBy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CodeableConcept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Order of entries</a:t>
                      </a:r>
                    </a:p>
                    <a:p>
                      <a:r>
                        <a:rPr lang="en-US" dirty="0"/>
                        <a:t>Binding: List Order Codes (preferred)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5180106"/>
                  </a:ext>
                </a:extLst>
              </a:tr>
              <a:tr h="583239">
                <a:tc>
                  <a:txBody>
                    <a:bodyPr/>
                    <a:lstStyle/>
                    <a:p>
                      <a:r>
                        <a:rPr lang="en-US" dirty="0"/>
                        <a:t>Entry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0..*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Reference (US Core Condition (aka Problem) Profile | Observation | ClinicalImpression)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This contains unprofiled resources not covered by US 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7378472"/>
                  </a:ext>
                </a:extLst>
              </a:tr>
              <a:tr h="583239">
                <a:tc>
                  <a:txBody>
                    <a:bodyPr/>
                    <a:lstStyle/>
                    <a:p>
                      <a:r>
                        <a:rPr lang="en-US" dirty="0"/>
                        <a:t>emptyReason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CodeableConcept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Why the functional status is empty</a:t>
                      </a:r>
                    </a:p>
                    <a:p>
                      <a:r>
                        <a:rPr lang="en-US" dirty="0"/>
                        <a:t>Binding: List Empty Reasons (preferred)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304370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FDBED4E6-0BE2-5A44-8BC4-11ED94573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Functional Status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5E4D7-665B-C042-98C4-64563F292FC2}"/>
              </a:ext>
            </a:extLst>
          </p:cNvPr>
          <p:cNvSpPr txBox="1"/>
          <p:nvPr/>
        </p:nvSpPr>
        <p:spPr>
          <a:xfrm>
            <a:off x="1036320" y="5560611"/>
            <a:ext cx="89764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Adapted from functional status section: </a:t>
            </a:r>
          </a:p>
          <a:p>
            <a:r>
              <a:rPr lang="en-US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http://www.hl7.org/fhir/us/ccda/StructureDefinition-CCDA-on-FHIR-Discharge-Summary.html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117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EFED9-705D-2249-AEAA-E26706955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Self-Care Data Elements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117F5A3-5A57-414D-9A25-9E1D16548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1039818"/>
              </p:ext>
            </p:extLst>
          </p:nvPr>
        </p:nvGraphicFramePr>
        <p:xfrm>
          <a:off x="1096964" y="1846263"/>
          <a:ext cx="9888411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106">
                  <a:extLst>
                    <a:ext uri="{9D8B030D-6E8A-4147-A177-3AD203B41FA5}">
                      <a16:colId xmlns:a16="http://schemas.microsoft.com/office/drawing/2014/main" val="144083859"/>
                    </a:ext>
                  </a:extLst>
                </a:gridCol>
                <a:gridCol w="3228118">
                  <a:extLst>
                    <a:ext uri="{9D8B030D-6E8A-4147-A177-3AD203B41FA5}">
                      <a16:colId xmlns:a16="http://schemas.microsoft.com/office/drawing/2014/main" val="1260127699"/>
                    </a:ext>
                  </a:extLst>
                </a:gridCol>
                <a:gridCol w="986118">
                  <a:extLst>
                    <a:ext uri="{9D8B030D-6E8A-4147-A177-3AD203B41FA5}">
                      <a16:colId xmlns:a16="http://schemas.microsoft.com/office/drawing/2014/main" val="1251340948"/>
                    </a:ext>
                  </a:extLst>
                </a:gridCol>
                <a:gridCol w="717176">
                  <a:extLst>
                    <a:ext uri="{9D8B030D-6E8A-4147-A177-3AD203B41FA5}">
                      <a16:colId xmlns:a16="http://schemas.microsoft.com/office/drawing/2014/main" val="1155412528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493721795"/>
                    </a:ext>
                  </a:extLst>
                </a:gridCol>
                <a:gridCol w="760249">
                  <a:extLst>
                    <a:ext uri="{9D8B030D-6E8A-4147-A177-3AD203B41FA5}">
                      <a16:colId xmlns:a16="http://schemas.microsoft.com/office/drawing/2014/main" val="3933611301"/>
                    </a:ext>
                  </a:extLst>
                </a:gridCol>
                <a:gridCol w="1762444">
                  <a:extLst>
                    <a:ext uri="{9D8B030D-6E8A-4147-A177-3AD203B41FA5}">
                      <a16:colId xmlns:a16="http://schemas.microsoft.com/office/drawing/2014/main" val="33894857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Identifier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IRF-PAI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LTCH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FHIR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730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7917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Oral Hygiene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029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Toileting hygiene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95977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Wash upper body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237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Shower/bathe 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507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Upper body 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2618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body dressing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96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GG0130H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Putting on/taking off footwear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2280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368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6417-FFF0-1E4A-884A-5C47E5A7E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Data Elements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B546E90-C5CA-EB4D-B07E-E2865E9115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52584317"/>
              </p:ext>
            </p:extLst>
          </p:nvPr>
        </p:nvGraphicFramePr>
        <p:xfrm>
          <a:off x="1096963" y="1846263"/>
          <a:ext cx="10449577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7384">
                  <a:extLst>
                    <a:ext uri="{9D8B030D-6E8A-4147-A177-3AD203B41FA5}">
                      <a16:colId xmlns:a16="http://schemas.microsoft.com/office/drawing/2014/main" val="3427521063"/>
                    </a:ext>
                  </a:extLst>
                </a:gridCol>
                <a:gridCol w="3424429">
                  <a:extLst>
                    <a:ext uri="{9D8B030D-6E8A-4147-A177-3AD203B41FA5}">
                      <a16:colId xmlns:a16="http://schemas.microsoft.com/office/drawing/2014/main" val="79607774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43318090"/>
                    </a:ext>
                  </a:extLst>
                </a:gridCol>
                <a:gridCol w="860612">
                  <a:extLst>
                    <a:ext uri="{9D8B030D-6E8A-4147-A177-3AD203B41FA5}">
                      <a16:colId xmlns:a16="http://schemas.microsoft.com/office/drawing/2014/main" val="2822015837"/>
                    </a:ext>
                  </a:extLst>
                </a:gridCol>
                <a:gridCol w="1237130">
                  <a:extLst>
                    <a:ext uri="{9D8B030D-6E8A-4147-A177-3AD203B41FA5}">
                      <a16:colId xmlns:a16="http://schemas.microsoft.com/office/drawing/2014/main" val="3203123744"/>
                    </a:ext>
                  </a:extLst>
                </a:gridCol>
                <a:gridCol w="932329">
                  <a:extLst>
                    <a:ext uri="{9D8B030D-6E8A-4147-A177-3AD203B41FA5}">
                      <a16:colId xmlns:a16="http://schemas.microsoft.com/office/drawing/2014/main" val="86145270"/>
                    </a:ext>
                  </a:extLst>
                </a:gridCol>
                <a:gridCol w="1703293">
                  <a:extLst>
                    <a:ext uri="{9D8B030D-6E8A-4147-A177-3AD203B41FA5}">
                      <a16:colId xmlns:a16="http://schemas.microsoft.com/office/drawing/2014/main" val="14853146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Identifier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IRF-PAI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LTCH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FHIR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83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Roll left and right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905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Sit to lying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651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Lying to setting on side of bed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28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Sit to stand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97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Chair/bed-to-chair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730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Toilet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38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Car transfer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996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Walk 10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277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Walk 50 feet with two 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492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Walk 150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270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Walking 10 feet on uneven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944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7964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6417-FFF0-1E4A-884A-5C47E5A7E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Mobility Data Elements (continued)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B546E90-C5CA-EB4D-B07E-E2865E9115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396350"/>
              </p:ext>
            </p:extLst>
          </p:nvPr>
        </p:nvGraphicFramePr>
        <p:xfrm>
          <a:off x="1096964" y="1846263"/>
          <a:ext cx="10467509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9748">
                  <a:extLst>
                    <a:ext uri="{9D8B030D-6E8A-4147-A177-3AD203B41FA5}">
                      <a16:colId xmlns:a16="http://schemas.microsoft.com/office/drawing/2014/main" val="3427521063"/>
                    </a:ext>
                  </a:extLst>
                </a:gridCol>
                <a:gridCol w="3511712">
                  <a:extLst>
                    <a:ext uri="{9D8B030D-6E8A-4147-A177-3AD203B41FA5}">
                      <a16:colId xmlns:a16="http://schemas.microsoft.com/office/drawing/2014/main" val="796077746"/>
                    </a:ext>
                  </a:extLst>
                </a:gridCol>
                <a:gridCol w="878541">
                  <a:extLst>
                    <a:ext uri="{9D8B030D-6E8A-4147-A177-3AD203B41FA5}">
                      <a16:colId xmlns:a16="http://schemas.microsoft.com/office/drawing/2014/main" val="43318090"/>
                    </a:ext>
                  </a:extLst>
                </a:gridCol>
                <a:gridCol w="860611">
                  <a:extLst>
                    <a:ext uri="{9D8B030D-6E8A-4147-A177-3AD203B41FA5}">
                      <a16:colId xmlns:a16="http://schemas.microsoft.com/office/drawing/2014/main" val="282201583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203123744"/>
                    </a:ext>
                  </a:extLst>
                </a:gridCol>
                <a:gridCol w="860612">
                  <a:extLst>
                    <a:ext uri="{9D8B030D-6E8A-4147-A177-3AD203B41FA5}">
                      <a16:colId xmlns:a16="http://schemas.microsoft.com/office/drawing/2014/main" val="86145270"/>
                    </a:ext>
                  </a:extLst>
                </a:gridCol>
                <a:gridCol w="1757085">
                  <a:extLst>
                    <a:ext uri="{9D8B030D-6E8A-4147-A177-3AD203B41FA5}">
                      <a16:colId xmlns:a16="http://schemas.microsoft.com/office/drawing/2014/main" val="26653000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Identifier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IRF-PAI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LTCH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OASIS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FHIR Resource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483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step (curb)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905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651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285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Picking up 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3973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wheelchair and/or scooter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6730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Wheel 50 feet with two turns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38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GG0170RR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Type of wheelchair or scooter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996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Wheel 150 feet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0277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GG0170SS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Type of wheelchair or scooter used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Observation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4924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6975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EA78-417A-794B-966C-C90A2A20C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Elements mentioned </a:t>
            </a:r>
            <a:r>
              <a:rPr lang="en-US"/>
              <a:t>during meeting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8548D-72B5-234C-A04D-1D587324B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Weight bearing</a:t>
            </a:r>
          </a:p>
          <a:p>
            <a:r>
              <a:rPr lang="en-US" dirty="0"/>
              <a:t>Endurance</a:t>
            </a:r>
          </a:p>
          <a:p>
            <a:r>
              <a:rPr lang="en-US" dirty="0"/>
              <a:t>What devices are needed/used?</a:t>
            </a:r>
          </a:p>
          <a:p>
            <a:r>
              <a:rPr lang="en-US" dirty="0"/>
              <a:t>Who performed the observation?</a:t>
            </a:r>
          </a:p>
          <a:p>
            <a:pPr lvl="1"/>
            <a:r>
              <a:rPr lang="en-US" dirty="0"/>
              <a:t>Provider type</a:t>
            </a:r>
          </a:p>
          <a:p>
            <a:r>
              <a:rPr lang="en-US" dirty="0"/>
              <a:t>HCBS FASI elements?</a:t>
            </a:r>
          </a:p>
          <a:p>
            <a:pPr lvl="1"/>
            <a:r>
              <a:rPr lang="en-US" dirty="0"/>
              <a:t>Way more detailed – e.g., Manual vs motorized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14124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TRE_x0020_Sensitivity xmlns="http://schemas.microsoft.com/sharepoint/v3">Internal MITRE Information</MITRE_x0020_Sensitivity>
    <_Contributor xmlns="http://schemas.microsoft.com/sharepoint/v3/fields" xsi:nil="true"/>
    <Release_x0020_Statement xmlns="http://schemas.microsoft.com/sharepoint/v3">For Internal MITRE Use</Release_x0020_Statement>
    <fiscal_year xmlns="ba9988bd-10e2-4a39-8d16-ed6eb9f9083e">FY19</fiscal_year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MITRE Work" ma:contentTypeID="0x010100823A99C636F7423283FB0D200866C61300305FB80C47976C4B916AEC60E81206C0" ma:contentTypeVersion="3" ma:contentTypeDescription="Materials and documents that contain MITRE authored content and other content directly attributable to MITRE and its work" ma:contentTypeScope="" ma:versionID="2a92e56f0ad5ad08dc37a23d9f09ec13">
  <xsd:schema xmlns:xsd="http://www.w3.org/2001/XMLSchema" xmlns:xs="http://www.w3.org/2001/XMLSchema" xmlns:p="http://schemas.microsoft.com/office/2006/metadata/properties" xmlns:ns1="http://schemas.microsoft.com/sharepoint/v3" xmlns:ns2="http://schemas.microsoft.com/sharepoint/v3/fields" xmlns:ns3="ba9988bd-10e2-4a39-8d16-ed6eb9f9083e" targetNamespace="http://schemas.microsoft.com/office/2006/metadata/properties" ma:root="true" ma:fieldsID="534764579952a550a42652e8a364ba6e" ns1:_="" ns2:_="" ns3:_="">
    <xsd:import namespace="http://schemas.microsoft.com/sharepoint/v3"/>
    <xsd:import namespace="http://schemas.microsoft.com/sharepoint/v3/fields"/>
    <xsd:import namespace="ba9988bd-10e2-4a39-8d16-ed6eb9f9083e"/>
    <xsd:element name="properties">
      <xsd:complexType>
        <xsd:sequence>
          <xsd:element name="documentManagement">
            <xsd:complexType>
              <xsd:all>
                <xsd:element ref="ns2:_Contributor" minOccurs="0"/>
                <xsd:element ref="ns1:MITRE_x0020_Sensitivity"/>
                <xsd:element ref="ns1:Release_x0020_Statement"/>
                <xsd:element ref="ns3:fiscal_year"/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MITRE_x0020_Sensitivity" ma:index="10" ma:displayName="Sensitivity" ma:default="Internal MITRE Information" ma:internalName="MITRE_x0020_Sensitivity">
      <xsd:simpleType>
        <xsd:restriction base="dms:Choice">
          <xsd:enumeration value="Public Information"/>
          <xsd:enumeration value="Internal MITRE Information"/>
          <xsd:enumeration value="Sensitive Information"/>
          <xsd:enumeration value="Highly Sensitive Information"/>
        </xsd:restriction>
      </xsd:simpleType>
    </xsd:element>
    <xsd:element name="Release_x0020_Statement" ma:index="11" ma:displayName="Release Statement" ma:default="For Internal MITRE Use" ma:internalName="Release_x0020_Statement">
      <xsd:simpleType>
        <xsd:union memberTypes="dms:Text">
          <xsd:simpleType>
            <xsd:restriction base="dms:Choice">
              <xsd:enumeration value="Approved for Public Release"/>
              <xsd:enumeration value="For Internal MITRE Use"/>
              <xsd:enumeration value="For Release to All Sponsors"/>
              <xsd:enumeration value="For Limited Internal MITRE Use"/>
              <xsd:enumeration value="For Limited External Release"/>
              <xsd:enumeration value="Privileged: Sensitive Personal Information"/>
              <xsd:enumeration value="MITRE Proprietary"/>
              <xsd:enumeration value="Source Selection Sensitive"/>
              <xsd:enumeration value="Restricted: Highly Sensitive Personal Information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Contributor" ma:index="9" nillable="true" ma:displayName="Contributor" ma:description="One or more people or organizations that contributed to this resource" ma:internalName="_Contributor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9988bd-10e2-4a39-8d16-ed6eb9f9083e" elementFormDefault="qualified">
    <xsd:import namespace="http://schemas.microsoft.com/office/2006/documentManagement/types"/>
    <xsd:import namespace="http://schemas.microsoft.com/office/infopath/2007/PartnerControls"/>
    <xsd:element name="fiscal_year" ma:index="12" ma:displayName="Fiscal Year" ma:default="FY19" ma:format="Dropdown" ma:internalName="fiscal_year">
      <xsd:simpleType>
        <xsd:restriction base="dms:Choice">
          <xsd:enumeration value="FY19"/>
          <xsd:enumeration value="FY20"/>
        </xsd:restriction>
      </xsd:simpleType>
    </xsd:element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DCC06B-20F3-4C83-960C-EC77C7277000}">
  <ds:schemaRefs>
    <ds:schemaRef ds:uri="http://schemas.microsoft.com/office/2006/metadata/properties"/>
    <ds:schemaRef ds:uri="ba9988bd-10e2-4a39-8d16-ed6eb9f9083e"/>
    <ds:schemaRef ds:uri="http://schemas.microsoft.com/sharepoint/v3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sharepoint/v3/field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DC0CD24-39F3-45A8-9292-17C3EB3C3E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sharepoint/v3/fields"/>
    <ds:schemaRef ds:uri="ba9988bd-10e2-4a39-8d16-ed6eb9f9083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45147BA-224B-4746-AADC-91BAFA62AFDD}">
  <ds:schemaRefs>
    <ds:schemaRef ds:uri="http://schemas.microsoft.com/office/2006/metadata/customXsn"/>
  </ds:schemaRefs>
</ds:datastoreItem>
</file>

<file path=customXml/itemProps4.xml><?xml version="1.0" encoding="utf-8"?>
<ds:datastoreItem xmlns:ds="http://schemas.openxmlformats.org/officeDocument/2006/customXml" ds:itemID="{40ACEDDD-DB55-4F60-A975-4A64090E847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25165</TotalTime>
  <Words>510</Words>
  <Application>Microsoft Macintosh PowerPoint</Application>
  <PresentationFormat>Widescreen</PresentationFormat>
  <Paragraphs>281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Calibri</vt:lpstr>
      <vt:lpstr>Calibri Light</vt:lpstr>
      <vt:lpstr>Retrospect</vt:lpstr>
      <vt:lpstr>Functional Status Use Case Data Model</vt:lpstr>
      <vt:lpstr>PowerPoint Presentation</vt:lpstr>
      <vt:lpstr>PowerPoint Presentation</vt:lpstr>
      <vt:lpstr>Functional Status</vt:lpstr>
      <vt:lpstr>Self-Care Data Elements</vt:lpstr>
      <vt:lpstr>Mobility Data Elements</vt:lpstr>
      <vt:lpstr>Mobility Data Elements (continued)</vt:lpstr>
      <vt:lpstr>Additional Elements mentioned during meeting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Rizvi, Siama</dc:creator>
  <cp:lastModifiedBy>David Hill</cp:lastModifiedBy>
  <cp:revision>155</cp:revision>
  <dcterms:created xsi:type="dcterms:W3CDTF">2019-04-30T13:12:19Z</dcterms:created>
  <dcterms:modified xsi:type="dcterms:W3CDTF">2019-06-20T13:55:31Z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0x010100823A99C636F7423283FB0D200866C61300305FB80C47976C4B916AEC60E81206C0</vt:lpwstr>
  </property>
</Properties>
</file>

<file path=docProps/thumbnail.jpeg>
</file>